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8" r:id="rId4"/>
    <p:sldId id="258" r:id="rId5"/>
    <p:sldId id="259" r:id="rId6"/>
    <p:sldId id="256" r:id="rId7"/>
    <p:sldId id="262" r:id="rId8"/>
    <p:sldId id="263" r:id="rId9"/>
    <p:sldId id="264" r:id="rId10"/>
    <p:sldId id="271" r:id="rId11"/>
    <p:sldId id="267" r:id="rId12"/>
    <p:sldId id="282" r:id="rId13"/>
    <p:sldId id="283" r:id="rId14"/>
    <p:sldId id="284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5" r:id="rId24"/>
    <p:sldId id="261" r:id="rId25"/>
    <p:sldId id="260" r:id="rId26"/>
    <p:sldId id="266" r:id="rId27"/>
    <p:sldId id="272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wmf"/><Relationship Id="rId4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w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4C86A5-E8CE-45FD-A1FD-AA8C85315464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88C3F5-6504-4CBF-89A7-6C58CB5F8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slide" Target="slide9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48.wmf"/><Relationship Id="rId10" Type="http://schemas.openxmlformats.org/officeDocument/2006/relationships/image" Target="../media/image50.e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e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emf"/><Relationship Id="rId3" Type="http://schemas.openxmlformats.org/officeDocument/2006/relationships/oleObject" Target="../embeddings/oleObject20.bin"/><Relationship Id="rId7" Type="http://schemas.openxmlformats.org/officeDocument/2006/relationships/slide" Target="slide24.xml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slide" Target="slide23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8733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</a:t>
            </a:r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производной</a:t>
            </a:r>
            <a:endParaRPr lang="ru-RU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14876" y="3284984"/>
            <a:ext cx="3385516" cy="2938002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у</a:t>
              </a:r>
              <a:endParaRPr lang="ru-RU" sz="2400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643438" y="5143512"/>
            <a:ext cx="3143272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5072066" y="5143512"/>
            <a:ext cx="214314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939990" y="4259766"/>
            <a:ext cx="2560968" cy="1427356"/>
          </a:xfrm>
          <a:custGeom>
            <a:avLst/>
            <a:gdLst>
              <a:gd name="connsiteX0" fmla="*/ 0 w 2453269"/>
              <a:gd name="connsiteY0" fmla="*/ 1405054 h 1427356"/>
              <a:gd name="connsiteX1" fmla="*/ 423747 w 2453269"/>
              <a:gd name="connsiteY1" fmla="*/ 289932 h 1427356"/>
              <a:gd name="connsiteX2" fmla="*/ 869795 w 2453269"/>
              <a:gd name="connsiteY2" fmla="*/ 1360449 h 1427356"/>
              <a:gd name="connsiteX3" fmla="*/ 1572322 w 2453269"/>
              <a:gd name="connsiteY3" fmla="*/ 11151 h 1427356"/>
              <a:gd name="connsiteX4" fmla="*/ 2453269 w 2453269"/>
              <a:gd name="connsiteY4" fmla="*/ 1427356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69" h="1427356">
                <a:moveTo>
                  <a:pt x="0" y="1405054"/>
                </a:moveTo>
                <a:cubicBezTo>
                  <a:pt x="139390" y="851210"/>
                  <a:pt x="278781" y="297366"/>
                  <a:pt x="423747" y="289932"/>
                </a:cubicBezTo>
                <a:cubicBezTo>
                  <a:pt x="568713" y="282498"/>
                  <a:pt x="678366" y="1406913"/>
                  <a:pt x="869795" y="1360449"/>
                </a:cubicBezTo>
                <a:cubicBezTo>
                  <a:pt x="1061224" y="1313986"/>
                  <a:pt x="1308410" y="0"/>
                  <a:pt x="1572322" y="11151"/>
                </a:cubicBezTo>
                <a:cubicBezTo>
                  <a:pt x="1836234" y="22302"/>
                  <a:pt x="2144751" y="724829"/>
                  <a:pt x="2453269" y="142735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5107785" y="4536289"/>
            <a:ext cx="1928826" cy="10001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86512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38" idx="5"/>
          </p:cNvCxnSpPr>
          <p:nvPr/>
        </p:nvCxnSpPr>
        <p:spPr>
          <a:xfrm rot="16200000" flipH="1">
            <a:off x="6086993" y="4801117"/>
            <a:ext cx="663866" cy="209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286512" y="5143512"/>
          <a:ext cx="368302" cy="32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3" imgW="164880" imgH="228600" progId="Equation.3">
                  <p:embed/>
                </p:oleObj>
              </mc:Choice>
              <mc:Fallback>
                <p:oleObj name="Формула" r:id="rId3" imgW="1648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5143512"/>
                        <a:ext cx="368302" cy="32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4786314" y="4143380"/>
          <a:ext cx="1071570" cy="34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143380"/>
                        <a:ext cx="1071570" cy="346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2999" y="714356"/>
            <a:ext cx="9041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касательные под углом 135°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положительному направлению оси Ох. На рисунке изображён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график производной функции. Укажите количество точек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500570"/>
            <a:ext cx="84296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608249" y="4535495"/>
            <a:ext cx="364333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8596" y="2714620"/>
          <a:ext cx="21034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0"/>
                        <a:ext cx="210343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1071539" y="3143248"/>
            <a:ext cx="6643733" cy="2919760"/>
          </a:xfrm>
          <a:custGeom>
            <a:avLst/>
            <a:gdLst>
              <a:gd name="connsiteX0" fmla="*/ 0 w 7382107"/>
              <a:gd name="connsiteY0" fmla="*/ 2299009 h 2919760"/>
              <a:gd name="connsiteX1" fmla="*/ 669073 w 7382107"/>
              <a:gd name="connsiteY1" fmla="*/ 470209 h 2919760"/>
              <a:gd name="connsiteX2" fmla="*/ 1996068 w 7382107"/>
              <a:gd name="connsiteY2" fmla="*/ 1986775 h 2919760"/>
              <a:gd name="connsiteX3" fmla="*/ 3300761 w 7382107"/>
              <a:gd name="connsiteY3" fmla="*/ 146824 h 2919760"/>
              <a:gd name="connsiteX4" fmla="*/ 5999356 w 7382107"/>
              <a:gd name="connsiteY4" fmla="*/ 2867721 h 2919760"/>
              <a:gd name="connsiteX5" fmla="*/ 7382107 w 7382107"/>
              <a:gd name="connsiteY5" fmla="*/ 459058 h 29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2107" h="2919760">
                <a:moveTo>
                  <a:pt x="0" y="2299009"/>
                </a:moveTo>
                <a:cubicBezTo>
                  <a:pt x="168197" y="1410628"/>
                  <a:pt x="336395" y="522248"/>
                  <a:pt x="669073" y="470209"/>
                </a:cubicBezTo>
                <a:cubicBezTo>
                  <a:pt x="1001751" y="418170"/>
                  <a:pt x="1557453" y="2040672"/>
                  <a:pt x="1996068" y="1986775"/>
                </a:cubicBezTo>
                <a:cubicBezTo>
                  <a:pt x="2434683" y="1932878"/>
                  <a:pt x="2633546" y="0"/>
                  <a:pt x="3300761" y="146824"/>
                </a:cubicBezTo>
                <a:cubicBezTo>
                  <a:pt x="3967976" y="293648"/>
                  <a:pt x="5319132" y="2815682"/>
                  <a:pt x="5999356" y="2867721"/>
                </a:cubicBezTo>
                <a:cubicBezTo>
                  <a:pt x="6679580" y="2919760"/>
                  <a:pt x="7030843" y="1689409"/>
                  <a:pt x="7382107" y="45905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450057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6000768"/>
            <a:ext cx="2136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00100" y="4786322"/>
            <a:ext cx="6715172" cy="1588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071538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86644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21494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35742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7180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№6</a:t>
            </a:r>
            <a:endParaRPr lang="ru-RU" sz="3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34" y="857232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596" y="3286124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07191" y="3321843"/>
            <a:ext cx="478634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036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892098" y="1717288"/>
            <a:ext cx="4348975" cy="2364058"/>
          </a:xfrm>
          <a:custGeom>
            <a:avLst/>
            <a:gdLst>
              <a:gd name="connsiteX0" fmla="*/ 0 w 4348975"/>
              <a:gd name="connsiteY0" fmla="*/ 0 h 2364058"/>
              <a:gd name="connsiteX1" fmla="*/ 1293541 w 4348975"/>
              <a:gd name="connsiteY1" fmla="*/ 412595 h 2364058"/>
              <a:gd name="connsiteX2" fmla="*/ 2531326 w 4348975"/>
              <a:gd name="connsiteY2" fmla="*/ 2364058 h 2364058"/>
              <a:gd name="connsiteX3" fmla="*/ 3746809 w 4348975"/>
              <a:gd name="connsiteY3" fmla="*/ 412595 h 2364058"/>
              <a:gd name="connsiteX4" fmla="*/ 4348975 w 4348975"/>
              <a:gd name="connsiteY4" fmla="*/ 0 h 236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975" h="2364058">
                <a:moveTo>
                  <a:pt x="0" y="0"/>
                </a:moveTo>
                <a:cubicBezTo>
                  <a:pt x="435826" y="9292"/>
                  <a:pt x="871653" y="18585"/>
                  <a:pt x="1293541" y="412595"/>
                </a:cubicBezTo>
                <a:cubicBezTo>
                  <a:pt x="1715429" y="806605"/>
                  <a:pt x="2122448" y="2364058"/>
                  <a:pt x="2531326" y="2364058"/>
                </a:cubicBezTo>
                <a:cubicBezTo>
                  <a:pt x="2940204" y="2364058"/>
                  <a:pt x="3443868" y="806605"/>
                  <a:pt x="3746809" y="412595"/>
                </a:cubicBezTo>
                <a:cubicBezTo>
                  <a:pt x="4049751" y="18585"/>
                  <a:pt x="4199363" y="9292"/>
                  <a:pt x="43489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28992" y="928670"/>
          <a:ext cx="21034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928670"/>
                        <a:ext cx="21034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00364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14678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43570" y="357166"/>
            <a:ext cx="3433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касательная 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точке с абсциссой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3.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градусную меру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угла наклона касательной,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 рисунке изображён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производной этой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43372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2"/>
            <a:endCxn id="38" idx="1"/>
          </p:cNvCxnSpPr>
          <p:nvPr/>
        </p:nvCxnSpPr>
        <p:spPr>
          <a:xfrm rot="10800000" flipV="1">
            <a:off x="3000364" y="2893214"/>
            <a:ext cx="1143008" cy="60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48400" y="3100388"/>
          <a:ext cx="2192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Формула" r:id="rId5" imgW="634680" imgH="228600" progId="Equation.3">
                  <p:embed/>
                </p:oleObj>
              </mc:Choice>
              <mc:Fallback>
                <p:oleObj name="Формула" r:id="rId5" imgW="634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00388"/>
                        <a:ext cx="21923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00826" y="3857628"/>
          <a:ext cx="16224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Формула" r:id="rId7" imgW="469800" imgH="203040" progId="Equation.3">
                  <p:embed/>
                </p:oleObj>
              </mc:Choice>
              <mc:Fallback>
                <p:oleObj name="Формула" r:id="rId7" imgW="4698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857628"/>
                        <a:ext cx="16224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56363" y="4643438"/>
          <a:ext cx="17113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Формула" r:id="rId9" imgW="495000" imgH="203040" progId="Equation.3">
                  <p:embed/>
                </p:oleObj>
              </mc:Choice>
              <mc:Fallback>
                <p:oleObj name="Формула" r:id="rId9" imgW="4950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643438"/>
                        <a:ext cx="17113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428596" y="5786454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57242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571472" y="1285860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71472" y="2214554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3143248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71472" y="4071942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71472" y="5000636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857752" y="5000636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857752" y="4071942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857752" y="3143248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857752" y="2214554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4857752" y="1285860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6" y="3214686"/>
          <a:ext cx="2976560" cy="776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7629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00166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15008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8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3214686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5008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715008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643446"/>
            <a:ext cx="1885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00570"/>
            <a:ext cx="170022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35"/>
          <p:cNvSpPr>
            <a:spLocks noChangeArrowheads="1"/>
          </p:cNvSpPr>
          <p:nvPr/>
        </p:nvSpPr>
        <p:spPr bwMode="auto">
          <a:xfrm rot="1049460">
            <a:off x="4853009" y="2865819"/>
            <a:ext cx="4202040" cy="1970531"/>
          </a:xfrm>
          <a:prstGeom prst="cloudCallout">
            <a:avLst>
              <a:gd name="adj1" fmla="val -34640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Ну кто придумал эту математику !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1049460">
            <a:off x="3422357" y="345829"/>
            <a:ext cx="3960735" cy="1515894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Georgia" pitchFamily="18" charset="0"/>
              </a:rPr>
              <a:t>У меня всё получилось!!!</a:t>
            </a:r>
            <a:endParaRPr lang="ru-RU" sz="2800" b="1" i="1" dirty="0">
              <a:solidFill>
                <a:srgbClr val="800000"/>
              </a:solidFill>
              <a:latin typeface="Georgia" pitchFamily="18" charset="0"/>
            </a:endParaRPr>
          </a:p>
          <a:p>
            <a:pPr algn="ctr"/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20124042">
            <a:off x="989824" y="2398475"/>
            <a:ext cx="4316839" cy="157828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Надо решить ещё пару примеров.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643314"/>
            <a:ext cx="9358378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Georgia" pitchFamily="18" charset="0"/>
              </a:rPr>
              <a:t>Спасибо за работу!</a:t>
            </a:r>
            <a:endParaRPr lang="ru-RU" sz="6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2428892" cy="23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572140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929190" y="3786190"/>
            <a:ext cx="35719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143768" y="3571876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2910" y="5572140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6357958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7072361" cy="4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5643578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6215074" y="2857496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6248" y="3357562"/>
            <a:ext cx="200026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108711" y="3178173"/>
            <a:ext cx="35719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7224" y="5643578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57224" y="642939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581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429132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072066" y="3429000"/>
            <a:ext cx="335758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143768" y="3286124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42910" y="4429132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5214950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4929198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857752" y="2643182"/>
            <a:ext cx="35719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786578" y="250030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1472" y="4929198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472" y="571501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9296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143512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929190" y="3286124"/>
            <a:ext cx="121444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786314" y="3143248"/>
            <a:ext cx="28575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034" y="5143512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034" y="5929330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714348" y="500042"/>
            <a:ext cx="3643338" cy="178595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34" y="1870635"/>
            <a:ext cx="39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92880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57166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142984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35743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714348" y="3000372"/>
            <a:ext cx="3000396" cy="185738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428868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442913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429132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572140"/>
            <a:ext cx="497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 градусную меру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214282" y="3643314"/>
          <a:ext cx="40005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Формула" r:id="rId3" imgW="228600" imgH="228600" progId="Equation.3">
                  <p:embed/>
                </p:oleObj>
              </mc:Choice>
              <mc:Fallback>
                <p:oleObj name="Формула" r:id="rId3" imgW="228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643314"/>
                        <a:ext cx="400052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71670" y="47863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6072206"/>
            <a:ext cx="497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 градусную меру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00166" y="14285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устно.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786058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Вычислите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135°, 120°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150°.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5" grpId="0"/>
      <p:bldP spid="16" grpId="1"/>
      <p:bldP spid="18" grpId="0"/>
      <p:bldP spid="19" grpId="0"/>
      <p:bldP spid="22" grpId="0"/>
      <p:bldP spid="23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85818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357826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214546" y="4429132"/>
            <a:ext cx="442915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143240" y="428625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428625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428625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57884" y="428625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596" y="535782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6143644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ый рисунок (1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64386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429264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2250265" y="3893347"/>
            <a:ext cx="164307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71802" y="4714884"/>
            <a:ext cx="71438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1472" y="5429264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472" y="6215082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438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4929198"/>
          <a:ext cx="6159544" cy="7858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428992" y="2928934"/>
            <a:ext cx="135732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643438" y="2786058"/>
            <a:ext cx="28575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43240" y="2428868"/>
            <a:ext cx="2214578" cy="5715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357554" y="2786058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14876" y="250030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>
            <a:hlinkClick r:id="rId3" action="ppaction://hlinksldjump"/>
          </p:cNvPr>
          <p:cNvSpPr/>
          <p:nvPr/>
        </p:nvSpPr>
        <p:spPr>
          <a:xfrm>
            <a:off x="7715272" y="5572140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42976" y="4929198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42976" y="5715016"/>
            <a:ext cx="614366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868" y="1000108"/>
            <a:ext cx="5116512" cy="4865688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3500430" y="3429000"/>
            <a:ext cx="528641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643306" y="3429000"/>
            <a:ext cx="48577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607851" y="2750339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3821901" y="2678901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893471" y="2678901"/>
            <a:ext cx="4071966" cy="21431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 rot="10800000">
            <a:off x="4000496" y="2143116"/>
            <a:ext cx="4258745" cy="2607303"/>
          </a:xfrm>
          <a:custGeom>
            <a:avLst/>
            <a:gdLst>
              <a:gd name="connsiteX0" fmla="*/ 0 w 3902927"/>
              <a:gd name="connsiteY0" fmla="*/ 2297151 h 2553629"/>
              <a:gd name="connsiteX1" fmla="*/ 959005 w 3902927"/>
              <a:gd name="connsiteY1" fmla="*/ 434897 h 2553629"/>
              <a:gd name="connsiteX2" fmla="*/ 1405054 w 3902927"/>
              <a:gd name="connsiteY2" fmla="*/ 2152185 h 2553629"/>
              <a:gd name="connsiteX3" fmla="*/ 2977376 w 3902927"/>
              <a:gd name="connsiteY3" fmla="*/ 66907 h 2553629"/>
              <a:gd name="connsiteX4" fmla="*/ 3902927 w 3902927"/>
              <a:gd name="connsiteY4" fmla="*/ 2553629 h 2553629"/>
              <a:gd name="connsiteX5" fmla="*/ 3902927 w 3902927"/>
              <a:gd name="connsiteY5" fmla="*/ 2553629 h 255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927" h="2553629">
                <a:moveTo>
                  <a:pt x="0" y="2297151"/>
                </a:moveTo>
                <a:cubicBezTo>
                  <a:pt x="362414" y="1378104"/>
                  <a:pt x="724829" y="459058"/>
                  <a:pt x="959005" y="434897"/>
                </a:cubicBezTo>
                <a:cubicBezTo>
                  <a:pt x="1193181" y="410736"/>
                  <a:pt x="1068659" y="2213517"/>
                  <a:pt x="1405054" y="2152185"/>
                </a:cubicBezTo>
                <a:cubicBezTo>
                  <a:pt x="1741449" y="2090853"/>
                  <a:pt x="2561064" y="0"/>
                  <a:pt x="2977376" y="66907"/>
                </a:cubicBezTo>
                <a:cubicBezTo>
                  <a:pt x="3393688" y="133814"/>
                  <a:pt x="3902927" y="2553629"/>
                  <a:pt x="3902927" y="2553629"/>
                </a:cubicBezTo>
                <a:lnTo>
                  <a:pt x="3902927" y="2553629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3" action="ppaction://hlinksldjump"/>
          </p:cNvPr>
          <p:cNvSpPr/>
          <p:nvPr/>
        </p:nvSpPr>
        <p:spPr>
          <a:xfrm>
            <a:off x="285720" y="5929330"/>
            <a:ext cx="114300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Дуга 47"/>
          <p:cNvSpPr/>
          <p:nvPr/>
        </p:nvSpPr>
        <p:spPr>
          <a:xfrm>
            <a:off x="592932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700089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771527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357158" y="357166"/>
          <a:ext cx="3000396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Формула" r:id="rId4" imgW="965160" imgH="228600" progId="Equation.3">
                  <p:embed/>
                </p:oleObj>
              </mc:Choice>
              <mc:Fallback>
                <p:oleObj name="Формула" r:id="rId4" imgW="9651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7166"/>
                        <a:ext cx="3000396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7786710" y="857232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643050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072198" y="0"/>
          <a:ext cx="28257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Формула" r:id="rId7" imgW="647640" imgH="203040" progId="Equation.3">
                  <p:embed/>
                </p:oleObj>
              </mc:Choice>
              <mc:Fallback>
                <p:oleObj name="Формула" r:id="rId7" imgW="6476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0"/>
                        <a:ext cx="28257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857752" y="5857892"/>
          <a:ext cx="28813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Формула" r:id="rId9" imgW="660240" imgH="203040" progId="Equation.3">
                  <p:embed/>
                </p:oleObj>
              </mc:Choice>
              <mc:Fallback>
                <p:oleObj name="Формула" r:id="rId9" imgW="66024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5857892"/>
                        <a:ext cx="2881312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571868" y="1071546"/>
          <a:ext cx="20161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Формула" r:id="rId11" imgW="583920" imgH="203040" progId="Equation.3">
                  <p:embed/>
                </p:oleObj>
              </mc:Choice>
              <mc:Fallback>
                <p:oleObj name="Формула" r:id="rId11" imgW="58392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1071546"/>
                        <a:ext cx="20161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  <p:bldP spid="50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357166"/>
            <a:ext cx="5357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вычисления углового коэффициента касательной, где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достаточно найти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отрезок касательной с концами в вершинах клеток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и, считая его гипотенузой прямоугольного треугольника, найти отношение катетов.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428596" y="5857892"/>
            <a:ext cx="121444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302612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643042" y="214290"/>
            <a:ext cx="6286544" cy="2786082"/>
            <a:chOff x="2409" y="164"/>
            <a:chExt cx="3223" cy="3065"/>
          </a:xfrm>
        </p:grpSpPr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60" name="Прямая со стрелкой 59"/>
          <p:cNvCxnSpPr/>
          <p:nvPr/>
        </p:nvCxnSpPr>
        <p:spPr>
          <a:xfrm rot="5400000" flipH="1" flipV="1">
            <a:off x="3321835" y="1607331"/>
            <a:ext cx="2786082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643042" y="1643050"/>
            <a:ext cx="6215106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>
            <a:off x="2357422" y="428604"/>
            <a:ext cx="4500594" cy="2071701"/>
          </a:xfrm>
          <a:custGeom>
            <a:avLst/>
            <a:gdLst>
              <a:gd name="connsiteX0" fmla="*/ 0 w 5762625"/>
              <a:gd name="connsiteY0" fmla="*/ 2406650 h 3292475"/>
              <a:gd name="connsiteX1" fmla="*/ 685800 w 5762625"/>
              <a:gd name="connsiteY1" fmla="*/ 1177925 h 3292475"/>
              <a:gd name="connsiteX2" fmla="*/ 1743075 w 5762625"/>
              <a:gd name="connsiteY2" fmla="*/ 3121025 h 3292475"/>
              <a:gd name="connsiteX3" fmla="*/ 2895600 w 5762625"/>
              <a:gd name="connsiteY3" fmla="*/ 149225 h 3292475"/>
              <a:gd name="connsiteX4" fmla="*/ 4200525 w 5762625"/>
              <a:gd name="connsiteY4" fmla="*/ 2225675 h 3292475"/>
              <a:gd name="connsiteX5" fmla="*/ 5429250 w 5762625"/>
              <a:gd name="connsiteY5" fmla="*/ 1692275 h 3292475"/>
              <a:gd name="connsiteX6" fmla="*/ 5762625 w 5762625"/>
              <a:gd name="connsiteY6" fmla="*/ 1587500 h 32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2625" h="3292475">
                <a:moveTo>
                  <a:pt x="0" y="2406650"/>
                </a:moveTo>
                <a:cubicBezTo>
                  <a:pt x="197644" y="1732756"/>
                  <a:pt x="395288" y="1058863"/>
                  <a:pt x="685800" y="1177925"/>
                </a:cubicBezTo>
                <a:cubicBezTo>
                  <a:pt x="976313" y="1296988"/>
                  <a:pt x="1374775" y="3292475"/>
                  <a:pt x="1743075" y="3121025"/>
                </a:cubicBezTo>
                <a:cubicBezTo>
                  <a:pt x="2111375" y="2949575"/>
                  <a:pt x="2486025" y="298450"/>
                  <a:pt x="2895600" y="149225"/>
                </a:cubicBezTo>
                <a:cubicBezTo>
                  <a:pt x="3305175" y="0"/>
                  <a:pt x="3778250" y="1968500"/>
                  <a:pt x="4200525" y="2225675"/>
                </a:cubicBezTo>
                <a:cubicBezTo>
                  <a:pt x="4622800" y="2482850"/>
                  <a:pt x="5168900" y="1798638"/>
                  <a:pt x="5429250" y="1692275"/>
                </a:cubicBezTo>
                <a:cubicBezTo>
                  <a:pt x="5689600" y="1585913"/>
                  <a:pt x="5726112" y="1586706"/>
                  <a:pt x="5762625" y="158750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786578" y="142852"/>
          <a:ext cx="21034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142852"/>
                        <a:ext cx="2103438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0" y="1000108"/>
          <a:ext cx="2428860" cy="71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Формула" r:id="rId5" imgW="596880" imgH="203040" progId="Equation.3">
                  <p:embed/>
                </p:oleObj>
              </mc:Choice>
              <mc:Fallback>
                <p:oleObj name="Формула" r:id="rId5" imgW="596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2428860" cy="719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714876" y="16430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1643042" y="3571876"/>
            <a:ext cx="6286544" cy="2786082"/>
            <a:chOff x="2409" y="164"/>
            <a:chExt cx="3223" cy="3065"/>
          </a:xfrm>
        </p:grpSpPr>
        <p:grpSp>
          <p:nvGrpSpPr>
            <p:cNvPr id="69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 rot="5400000" flipH="1" flipV="1">
            <a:off x="3251191" y="4964123"/>
            <a:ext cx="292895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500166" y="4929198"/>
            <a:ext cx="614366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14876" y="4929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929454" y="3000372"/>
          <a:ext cx="20161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Формула" r:id="rId7" imgW="583920" imgH="203040" progId="Equation.3">
                  <p:embed/>
                </p:oleObj>
              </mc:Choice>
              <mc:Fallback>
                <p:oleObj name="Формула" r:id="rId7" imgW="58392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3000372"/>
                        <a:ext cx="20161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Овал 105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286512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071670" y="3786190"/>
            <a:ext cx="4857785" cy="1825623"/>
          </a:xfrm>
          <a:custGeom>
            <a:avLst/>
            <a:gdLst>
              <a:gd name="connsiteX0" fmla="*/ 0 w 4954587"/>
              <a:gd name="connsiteY0" fmla="*/ 847725 h 1868488"/>
              <a:gd name="connsiteX1" fmla="*/ 419100 w 4954587"/>
              <a:gd name="connsiteY1" fmla="*/ 1733550 h 1868488"/>
              <a:gd name="connsiteX2" fmla="*/ 1104900 w 4954587"/>
              <a:gd name="connsiteY2" fmla="*/ 38100 h 1868488"/>
              <a:gd name="connsiteX3" fmla="*/ 1971675 w 4954587"/>
              <a:gd name="connsiteY3" fmla="*/ 1504950 h 1868488"/>
              <a:gd name="connsiteX4" fmla="*/ 3429000 w 4954587"/>
              <a:gd name="connsiteY4" fmla="*/ 285750 h 1868488"/>
              <a:gd name="connsiteX5" fmla="*/ 4333875 w 4954587"/>
              <a:gd name="connsiteY5" fmla="*/ 981075 h 1868488"/>
              <a:gd name="connsiteX6" fmla="*/ 4867275 w 4954587"/>
              <a:gd name="connsiteY6" fmla="*/ 323850 h 1868488"/>
              <a:gd name="connsiteX7" fmla="*/ 4857750 w 4954587"/>
              <a:gd name="connsiteY7" fmla="*/ 333375 h 1868488"/>
              <a:gd name="connsiteX8" fmla="*/ 4857750 w 4954587"/>
              <a:gd name="connsiteY8" fmla="*/ 333375 h 18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587" h="1868488">
                <a:moveTo>
                  <a:pt x="0" y="847725"/>
                </a:moveTo>
                <a:cubicBezTo>
                  <a:pt x="117475" y="1358106"/>
                  <a:pt x="234950" y="1868488"/>
                  <a:pt x="419100" y="1733550"/>
                </a:cubicBezTo>
                <a:cubicBezTo>
                  <a:pt x="603250" y="1598613"/>
                  <a:pt x="846138" y="76200"/>
                  <a:pt x="1104900" y="38100"/>
                </a:cubicBezTo>
                <a:cubicBezTo>
                  <a:pt x="1363662" y="0"/>
                  <a:pt x="1584325" y="1463675"/>
                  <a:pt x="1971675" y="1504950"/>
                </a:cubicBezTo>
                <a:cubicBezTo>
                  <a:pt x="2359025" y="1546225"/>
                  <a:pt x="3035300" y="373062"/>
                  <a:pt x="3429000" y="285750"/>
                </a:cubicBezTo>
                <a:cubicBezTo>
                  <a:pt x="3822700" y="198438"/>
                  <a:pt x="4094163" y="974725"/>
                  <a:pt x="4333875" y="981075"/>
                </a:cubicBezTo>
                <a:cubicBezTo>
                  <a:pt x="4573587" y="987425"/>
                  <a:pt x="4779963" y="431800"/>
                  <a:pt x="4867275" y="323850"/>
                </a:cubicBezTo>
                <a:cubicBezTo>
                  <a:pt x="4954587" y="215900"/>
                  <a:pt x="4857750" y="333375"/>
                  <a:pt x="4857750" y="333375"/>
                </a:cubicBezTo>
                <a:lnTo>
                  <a:pt x="4857750" y="333375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14282" y="285728"/>
          <a:ext cx="2643174" cy="75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Формула" r:id="rId9" imgW="596880" imgH="203040" progId="Equation.3">
                  <p:embed/>
                </p:oleObj>
              </mc:Choice>
              <mc:Fallback>
                <p:oleObj name="Формула" r:id="rId9" imgW="5968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85728"/>
                        <a:ext cx="2643174" cy="754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0" y="1857364"/>
          <a:ext cx="22796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11" imgW="596880" imgH="203040" progId="Equation.3">
                  <p:embed/>
                </p:oleObj>
              </mc:Choice>
              <mc:Fallback>
                <p:oleObj name="Формула" r:id="rId11" imgW="5968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57364"/>
                        <a:ext cx="22796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Овал 113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286512" y="157161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2214546" y="55721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14942" y="357187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62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72198" y="492919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000364" y="321468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Стрелка вверх 124"/>
          <p:cNvSpPr/>
          <p:nvPr/>
        </p:nvSpPr>
        <p:spPr>
          <a:xfrm rot="1023993">
            <a:off x="2405430" y="3799798"/>
            <a:ext cx="357190" cy="13573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 rot="2569242">
            <a:off x="4414187" y="3798146"/>
            <a:ext cx="357190" cy="135732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1959879">
            <a:off x="6368433" y="3806269"/>
            <a:ext cx="357190" cy="86346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9511074">
            <a:off x="3179305" y="4016819"/>
            <a:ext cx="357190" cy="1208072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верх 130"/>
          <p:cNvSpPr/>
          <p:nvPr/>
        </p:nvSpPr>
        <p:spPr>
          <a:xfrm rot="9361452">
            <a:off x="1771781" y="4832482"/>
            <a:ext cx="357190" cy="86346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верх 131"/>
          <p:cNvSpPr/>
          <p:nvPr/>
        </p:nvSpPr>
        <p:spPr>
          <a:xfrm rot="8062110">
            <a:off x="5684176" y="4212653"/>
            <a:ext cx="357190" cy="86346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2500298" y="1142984"/>
            <a:ext cx="769434" cy="531541"/>
          </a:xfrm>
          <a:custGeom>
            <a:avLst/>
            <a:gdLst>
              <a:gd name="connsiteX0" fmla="*/ 0 w 769434"/>
              <a:gd name="connsiteY0" fmla="*/ 447907 h 531541"/>
              <a:gd name="connsiteX1" fmla="*/ 356839 w 769434"/>
              <a:gd name="connsiteY1" fmla="*/ 1858 h 531541"/>
              <a:gd name="connsiteX2" fmla="*/ 713678 w 769434"/>
              <a:gd name="connsiteY2" fmla="*/ 459058 h 531541"/>
              <a:gd name="connsiteX3" fmla="*/ 691376 w 769434"/>
              <a:gd name="connsiteY3" fmla="*/ 436755 h 53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434" h="531541">
                <a:moveTo>
                  <a:pt x="0" y="447907"/>
                </a:moveTo>
                <a:cubicBezTo>
                  <a:pt x="118946" y="223953"/>
                  <a:pt x="237893" y="0"/>
                  <a:pt x="356839" y="1858"/>
                </a:cubicBezTo>
                <a:cubicBezTo>
                  <a:pt x="475785" y="3716"/>
                  <a:pt x="657922" y="386575"/>
                  <a:pt x="713678" y="459058"/>
                </a:cubicBezTo>
                <a:cubicBezTo>
                  <a:pt x="769434" y="531541"/>
                  <a:pt x="730405" y="484148"/>
                  <a:pt x="691376" y="43675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4071934" y="500042"/>
            <a:ext cx="1360449" cy="1156009"/>
          </a:xfrm>
          <a:custGeom>
            <a:avLst/>
            <a:gdLst>
              <a:gd name="connsiteX0" fmla="*/ 0 w 1360449"/>
              <a:gd name="connsiteY0" fmla="*/ 1156009 h 1156009"/>
              <a:gd name="connsiteX1" fmla="*/ 579864 w 1360449"/>
              <a:gd name="connsiteY1" fmla="*/ 7434 h 1156009"/>
              <a:gd name="connsiteX2" fmla="*/ 1360449 w 1360449"/>
              <a:gd name="connsiteY2" fmla="*/ 1111404 h 115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0449" h="1156009">
                <a:moveTo>
                  <a:pt x="0" y="1156009"/>
                </a:moveTo>
                <a:cubicBezTo>
                  <a:pt x="176561" y="585438"/>
                  <a:pt x="353123" y="14868"/>
                  <a:pt x="579864" y="7434"/>
                </a:cubicBezTo>
                <a:cubicBezTo>
                  <a:pt x="806605" y="0"/>
                  <a:pt x="1083527" y="555702"/>
                  <a:pt x="1360449" y="111140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Дуга 134"/>
          <p:cNvSpPr/>
          <p:nvPr/>
        </p:nvSpPr>
        <p:spPr>
          <a:xfrm rot="17770494">
            <a:off x="6417544" y="1384767"/>
            <a:ext cx="819045" cy="961268"/>
          </a:xfrm>
          <a:prstGeom prst="arc">
            <a:avLst>
              <a:gd name="adj1" fmla="val 16342111"/>
              <a:gd name="adj2" fmla="val 2058879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2357422" y="1643050"/>
            <a:ext cx="167268" cy="312234"/>
          </a:xfrm>
          <a:custGeom>
            <a:avLst/>
            <a:gdLst>
              <a:gd name="connsiteX0" fmla="*/ 0 w 167268"/>
              <a:gd name="connsiteY0" fmla="*/ 312234 h 312234"/>
              <a:gd name="connsiteX1" fmla="*/ 133815 w 167268"/>
              <a:gd name="connsiteY1" fmla="*/ 44605 h 312234"/>
              <a:gd name="connsiteX2" fmla="*/ 167268 w 167268"/>
              <a:gd name="connsiteY2" fmla="*/ 44605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68" h="312234">
                <a:moveTo>
                  <a:pt x="0" y="312234"/>
                </a:moveTo>
                <a:cubicBezTo>
                  <a:pt x="52968" y="200722"/>
                  <a:pt x="105937" y="89210"/>
                  <a:pt x="133815" y="44605"/>
                </a:cubicBezTo>
                <a:cubicBezTo>
                  <a:pt x="161693" y="0"/>
                  <a:pt x="164480" y="22302"/>
                  <a:pt x="167268" y="44605"/>
                </a:cubicBezTo>
              </a:path>
            </a:pathLst>
          </a:custGeom>
          <a:solidFill>
            <a:schemeClr val="tx2"/>
          </a:solidFill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486400" y="1639229"/>
            <a:ext cx="903249" cy="226742"/>
          </a:xfrm>
          <a:custGeom>
            <a:avLst/>
            <a:gdLst>
              <a:gd name="connsiteX0" fmla="*/ 0 w 903249"/>
              <a:gd name="connsiteY0" fmla="*/ 22303 h 226742"/>
              <a:gd name="connsiteX1" fmla="*/ 245327 w 903249"/>
              <a:gd name="connsiteY1" fmla="*/ 223025 h 226742"/>
              <a:gd name="connsiteX2" fmla="*/ 903249 w 903249"/>
              <a:gd name="connsiteY2" fmla="*/ 0 h 2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249" h="226742">
                <a:moveTo>
                  <a:pt x="0" y="22303"/>
                </a:moveTo>
                <a:cubicBezTo>
                  <a:pt x="47393" y="124522"/>
                  <a:pt x="94786" y="226742"/>
                  <a:pt x="245327" y="223025"/>
                </a:cubicBezTo>
                <a:cubicBezTo>
                  <a:pt x="395868" y="219308"/>
                  <a:pt x="649558" y="109654"/>
                  <a:pt x="903249" y="0"/>
                </a:cubicBez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3211551" y="1650380"/>
            <a:ext cx="869795" cy="763859"/>
          </a:xfrm>
          <a:custGeom>
            <a:avLst/>
            <a:gdLst>
              <a:gd name="connsiteX0" fmla="*/ 0 w 869795"/>
              <a:gd name="connsiteY0" fmla="*/ 33454 h 763859"/>
              <a:gd name="connsiteX1" fmla="*/ 501805 w 869795"/>
              <a:gd name="connsiteY1" fmla="*/ 758283 h 763859"/>
              <a:gd name="connsiteX2" fmla="*/ 869795 w 869795"/>
              <a:gd name="connsiteY2" fmla="*/ 0 h 7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795" h="763859">
                <a:moveTo>
                  <a:pt x="0" y="33454"/>
                </a:moveTo>
                <a:cubicBezTo>
                  <a:pt x="178419" y="398656"/>
                  <a:pt x="356839" y="763859"/>
                  <a:pt x="501805" y="758283"/>
                </a:cubicBezTo>
                <a:cubicBezTo>
                  <a:pt x="646771" y="752707"/>
                  <a:pt x="869795" y="0"/>
                  <a:pt x="869795" y="0"/>
                </a:cubicBez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972 0.554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34 L -0.00121 0.321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0052 0.5229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087 0.3548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157 0.4493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build="allAtOnce"/>
      <p:bldP spid="121" grpId="0"/>
      <p:bldP spid="122" grpId="0"/>
      <p:bldP spid="123" grpId="0"/>
      <p:bldP spid="124" grpId="0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4" grpId="0" animBg="1"/>
      <p:bldP spid="135" grpId="0" animBg="1"/>
      <p:bldP spid="136" grpId="0" animBg="1"/>
      <p:bldP spid="142" grpId="0" animBg="1"/>
      <p:bldP spid="1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№5.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точку минимума функции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 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заданной на отрезке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[-6;4]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на рисунке изображён график её производной.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58" y="2214554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071942"/>
            <a:ext cx="84296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500298" y="4071942"/>
            <a:ext cx="371477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28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9454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79141" y="2888166"/>
            <a:ext cx="6621751" cy="2187497"/>
          </a:xfrm>
          <a:custGeom>
            <a:avLst/>
            <a:gdLst>
              <a:gd name="connsiteX0" fmla="*/ 0 w 7337503"/>
              <a:gd name="connsiteY0" fmla="*/ 0 h 2187497"/>
              <a:gd name="connsiteX1" fmla="*/ 2040674 w 7337503"/>
              <a:gd name="connsiteY1" fmla="*/ 2141034 h 2187497"/>
              <a:gd name="connsiteX2" fmla="*/ 3992137 w 7337503"/>
              <a:gd name="connsiteY2" fmla="*/ 278780 h 2187497"/>
              <a:gd name="connsiteX3" fmla="*/ 7337503 w 7337503"/>
              <a:gd name="connsiteY3" fmla="*/ 892097 h 218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7503" h="2187497">
                <a:moveTo>
                  <a:pt x="0" y="0"/>
                </a:moveTo>
                <a:cubicBezTo>
                  <a:pt x="687659" y="1047285"/>
                  <a:pt x="1375318" y="2094571"/>
                  <a:pt x="2040674" y="2141034"/>
                </a:cubicBezTo>
                <a:cubicBezTo>
                  <a:pt x="2706030" y="2187497"/>
                  <a:pt x="3109332" y="486936"/>
                  <a:pt x="3992137" y="278780"/>
                </a:cubicBezTo>
                <a:cubicBezTo>
                  <a:pt x="4874942" y="70624"/>
                  <a:pt x="6106222" y="481360"/>
                  <a:pt x="7337503" y="892097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72198" y="2285992"/>
          <a:ext cx="21034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285992"/>
                        <a:ext cx="21034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129"/>
          <p:cNvGrpSpPr>
            <a:grpSpLocks/>
          </p:cNvGrpSpPr>
          <p:nvPr/>
        </p:nvGrpSpPr>
        <p:grpSpPr bwMode="auto">
          <a:xfrm>
            <a:off x="500034" y="5643578"/>
            <a:ext cx="3457575" cy="869950"/>
            <a:chOff x="2789" y="3612"/>
            <a:chExt cx="2178" cy="548"/>
          </a:xfrm>
        </p:grpSpPr>
        <p:sp>
          <p:nvSpPr>
            <p:cNvPr id="41" name="Text Box 130"/>
            <p:cNvSpPr txBox="1">
              <a:spLocks noChangeArrowheads="1"/>
            </p:cNvSpPr>
            <p:nvPr/>
          </p:nvSpPr>
          <p:spPr bwMode="auto">
            <a:xfrm>
              <a:off x="2789" y="3612"/>
              <a:ext cx="19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  f</a:t>
              </a:r>
              <a:r>
                <a:rPr lang="en-US" b="1" baseline="30000" dirty="0"/>
                <a:t>/</a:t>
              </a:r>
              <a:r>
                <a:rPr lang="en-US" b="1" dirty="0"/>
                <a:t>(x)       </a:t>
              </a:r>
              <a:r>
                <a:rPr lang="ru-RU" b="1" dirty="0"/>
                <a:t>     </a:t>
              </a:r>
              <a:r>
                <a:rPr lang="ru-RU" sz="2000" b="1" dirty="0" smtClean="0"/>
                <a:t>- 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2" name="Line 131"/>
            <p:cNvSpPr>
              <a:spLocks noChangeShapeType="1"/>
            </p:cNvSpPr>
            <p:nvPr/>
          </p:nvSpPr>
          <p:spPr bwMode="auto">
            <a:xfrm>
              <a:off x="2835" y="3838"/>
              <a:ext cx="213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Oval 132"/>
            <p:cNvSpPr>
              <a:spLocks noChangeArrowheads="1"/>
            </p:cNvSpPr>
            <p:nvPr/>
          </p:nvSpPr>
          <p:spPr bwMode="auto">
            <a:xfrm>
              <a:off x="4014" y="3793"/>
              <a:ext cx="46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Text Box 133"/>
            <p:cNvSpPr txBox="1">
              <a:spLocks noChangeArrowheads="1"/>
            </p:cNvSpPr>
            <p:nvPr/>
          </p:nvSpPr>
          <p:spPr bwMode="auto">
            <a:xfrm>
              <a:off x="2835" y="3929"/>
              <a:ext cx="20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/>
                <a:t>f(x</a:t>
              </a: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r>
                <a:rPr lang="en-US" b="1" dirty="0">
                  <a:solidFill>
                    <a:srgbClr val="FF0000"/>
                  </a:solidFill>
                </a:rPr>
                <a:t>           </a:t>
              </a:r>
              <a:r>
                <a:rPr lang="ru-RU" b="1" dirty="0">
                  <a:solidFill>
                    <a:srgbClr val="FF0000"/>
                  </a:solidFill>
                </a:rPr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             </a:t>
              </a:r>
              <a:r>
                <a:rPr lang="ru-RU" dirty="0" smtClean="0">
                  <a:solidFill>
                    <a:srgbClr val="FF0000"/>
                  </a:solidFill>
                </a:rPr>
                <a:t>- </a:t>
              </a:r>
              <a:r>
                <a:rPr lang="ru-RU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5" name="Line 134"/>
            <p:cNvSpPr>
              <a:spLocks noChangeShapeType="1"/>
            </p:cNvSpPr>
            <p:nvPr/>
          </p:nvSpPr>
          <p:spPr bwMode="auto">
            <a:xfrm>
              <a:off x="3419" y="3882"/>
              <a:ext cx="405" cy="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35"/>
            <p:cNvSpPr>
              <a:spLocks noChangeShapeType="1"/>
            </p:cNvSpPr>
            <p:nvPr/>
          </p:nvSpPr>
          <p:spPr bwMode="auto">
            <a:xfrm flipV="1">
              <a:off x="4274" y="3927"/>
              <a:ext cx="450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7180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000364" y="392906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люс 48"/>
          <p:cNvSpPr/>
          <p:nvPr/>
        </p:nvSpPr>
        <p:spPr>
          <a:xfrm>
            <a:off x="3786182" y="3071810"/>
            <a:ext cx="1143008" cy="928694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1643042" y="3929066"/>
            <a:ext cx="1000132" cy="9286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57752" y="6000768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-2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57686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графику производной функции определите величину угла в градусах между положительным направлением оси Ох и касательной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Cambria"/>
                <a:cs typeface="Times New Roman" pitchFamily="18" charset="0"/>
              </a:rPr>
              <a:t>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-3.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28596" y="2143116"/>
            <a:ext cx="5116512" cy="4143404"/>
            <a:chOff x="2409" y="164"/>
            <a:chExt cx="3223" cy="306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285720" y="4214818"/>
            <a:ext cx="5357850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857224" y="4214818"/>
            <a:ext cx="41434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0034" y="2214554"/>
          <a:ext cx="21034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214554"/>
                        <a:ext cx="21034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олилиния 36"/>
          <p:cNvSpPr/>
          <p:nvPr/>
        </p:nvSpPr>
        <p:spPr>
          <a:xfrm>
            <a:off x="857224" y="3143248"/>
            <a:ext cx="3724507" cy="2687445"/>
          </a:xfrm>
          <a:custGeom>
            <a:avLst/>
            <a:gdLst>
              <a:gd name="connsiteX0" fmla="*/ 0 w 3724507"/>
              <a:gd name="connsiteY0" fmla="*/ 999893 h 2687445"/>
              <a:gd name="connsiteX1" fmla="*/ 446048 w 3724507"/>
              <a:gd name="connsiteY1" fmla="*/ 40888 h 2687445"/>
              <a:gd name="connsiteX2" fmla="*/ 836341 w 3724507"/>
              <a:gd name="connsiteY2" fmla="*/ 754566 h 2687445"/>
              <a:gd name="connsiteX3" fmla="*/ 1248936 w 3724507"/>
              <a:gd name="connsiteY3" fmla="*/ 341971 h 2687445"/>
              <a:gd name="connsiteX4" fmla="*/ 1650380 w 3724507"/>
              <a:gd name="connsiteY4" fmla="*/ 2048108 h 2687445"/>
              <a:gd name="connsiteX5" fmla="*/ 2497873 w 3724507"/>
              <a:gd name="connsiteY5" fmla="*/ 2349191 h 2687445"/>
              <a:gd name="connsiteX6" fmla="*/ 3724507 w 3724507"/>
              <a:gd name="connsiteY6" fmla="*/ 18586 h 26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507" h="2687445">
                <a:moveTo>
                  <a:pt x="0" y="999893"/>
                </a:moveTo>
                <a:cubicBezTo>
                  <a:pt x="153329" y="540834"/>
                  <a:pt x="306658" y="81776"/>
                  <a:pt x="446048" y="40888"/>
                </a:cubicBezTo>
                <a:cubicBezTo>
                  <a:pt x="585438" y="0"/>
                  <a:pt x="702526" y="704386"/>
                  <a:pt x="836341" y="754566"/>
                </a:cubicBezTo>
                <a:cubicBezTo>
                  <a:pt x="970156" y="804746"/>
                  <a:pt x="1113263" y="126381"/>
                  <a:pt x="1248936" y="341971"/>
                </a:cubicBezTo>
                <a:cubicBezTo>
                  <a:pt x="1384609" y="557561"/>
                  <a:pt x="1442224" y="1713571"/>
                  <a:pt x="1650380" y="2048108"/>
                </a:cubicBezTo>
                <a:cubicBezTo>
                  <a:pt x="1858536" y="2382645"/>
                  <a:pt x="2152185" y="2687445"/>
                  <a:pt x="2497873" y="2349191"/>
                </a:cubicBezTo>
                <a:cubicBezTo>
                  <a:pt x="2843561" y="2010937"/>
                  <a:pt x="3284034" y="1014761"/>
                  <a:pt x="3724507" y="185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1604" y="3714752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28728" y="42148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85918" y="3857628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0036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357818" y="2357430"/>
          <a:ext cx="35496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Формула" r:id="rId5" imgW="1028520" imgH="203040" progId="Equation.3">
                  <p:embed/>
                </p:oleObj>
              </mc:Choice>
              <mc:Fallback>
                <p:oleObj name="Формула" r:id="rId5" imgW="1028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357430"/>
                        <a:ext cx="35496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5500694" y="4857760"/>
            <a:ext cx="1920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№7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49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Прямая проходит через начало координат и касается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графика функции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производную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4.</a:t>
            </a:r>
            <a:r>
              <a:rPr lang="ru-RU" sz="2800" b="1" dirty="0" smtClean="0"/>
              <a:t> 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1472" y="2428868"/>
            <a:ext cx="5116512" cy="378621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571472" y="4357694"/>
            <a:ext cx="507209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214414" y="4357694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85786" y="3000372"/>
            <a:ext cx="4572032" cy="2714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767575" y="2903034"/>
            <a:ext cx="4752279" cy="2683727"/>
          </a:xfrm>
          <a:custGeom>
            <a:avLst/>
            <a:gdLst>
              <a:gd name="connsiteX0" fmla="*/ 91069 w 4752279"/>
              <a:gd name="connsiteY0" fmla="*/ 1390186 h 2683727"/>
              <a:gd name="connsiteX1" fmla="*/ 102220 w 4752279"/>
              <a:gd name="connsiteY1" fmla="*/ 1323278 h 2683727"/>
              <a:gd name="connsiteX2" fmla="*/ 704386 w 4752279"/>
              <a:gd name="connsiteY2" fmla="*/ 219307 h 2683727"/>
              <a:gd name="connsiteX3" fmla="*/ 1897566 w 4752279"/>
              <a:gd name="connsiteY3" fmla="*/ 2639122 h 2683727"/>
              <a:gd name="connsiteX4" fmla="*/ 3960542 w 4752279"/>
              <a:gd name="connsiteY4" fmla="*/ 486937 h 2683727"/>
              <a:gd name="connsiteX5" fmla="*/ 4752279 w 4752279"/>
              <a:gd name="connsiteY5" fmla="*/ 854927 h 2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279" h="2683727">
                <a:moveTo>
                  <a:pt x="91069" y="1390186"/>
                </a:moveTo>
                <a:cubicBezTo>
                  <a:pt x="45534" y="1454305"/>
                  <a:pt x="0" y="1518425"/>
                  <a:pt x="102220" y="1323278"/>
                </a:cubicBezTo>
                <a:cubicBezTo>
                  <a:pt x="204440" y="1128131"/>
                  <a:pt x="405162" y="0"/>
                  <a:pt x="704386" y="219307"/>
                </a:cubicBezTo>
                <a:cubicBezTo>
                  <a:pt x="1003610" y="438614"/>
                  <a:pt x="1354873" y="2594517"/>
                  <a:pt x="1897566" y="2639122"/>
                </a:cubicBezTo>
                <a:cubicBezTo>
                  <a:pt x="2440259" y="2683727"/>
                  <a:pt x="3484757" y="784303"/>
                  <a:pt x="3960542" y="486937"/>
                </a:cubicBezTo>
                <a:cubicBezTo>
                  <a:pt x="4436328" y="189571"/>
                  <a:pt x="4594303" y="522249"/>
                  <a:pt x="4752279" y="85492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72000" y="3286124"/>
            <a:ext cx="214314" cy="2143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9" idx="4"/>
          </p:cNvCxnSpPr>
          <p:nvPr/>
        </p:nvCxnSpPr>
        <p:spPr>
          <a:xfrm rot="16200000" flipH="1">
            <a:off x="4268388" y="3911206"/>
            <a:ext cx="857256" cy="35719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429124" y="4357694"/>
          <a:ext cx="500078" cy="54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Формула" r:id="rId3" imgW="164880" imgH="228600" progId="Equation.3">
                  <p:embed/>
                </p:oleObj>
              </mc:Choice>
              <mc:Fallback>
                <p:oleObj name="Формула" r:id="rId3" imgW="164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357694"/>
                        <a:ext cx="500078" cy="542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5715008" y="4643446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8" name="Блок-схема: перфолента 57"/>
          <p:cNvSpPr/>
          <p:nvPr/>
        </p:nvSpPr>
        <p:spPr>
          <a:xfrm>
            <a:off x="4857752" y="2285992"/>
            <a:ext cx="4143404" cy="221457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Производная функции в точке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4 – это производная в точке касания х</a:t>
            </a:r>
            <a:r>
              <a:rPr lang="ru-RU" sz="2000" b="1" i="1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она равна угловому коэффициенту касательной.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42925" y="2428875"/>
          <a:ext cx="20161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428875"/>
                        <a:ext cx="20161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 animBg="1"/>
      <p:bldP spid="5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Острый или тупой угол образует касательная к графику функции в точке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с положительной полуосью Ох?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357694"/>
            <a:ext cx="8961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равен тангенс угла наклона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касательной к графику функции 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= x² + 2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точке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₀ = -1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357158" y="1857364"/>
          <a:ext cx="393223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Формула" r:id="rId3" imgW="901440" imgH="241200" progId="Equation.3">
                  <p:embed/>
                </p:oleObj>
              </mc:Choice>
              <mc:Fallback>
                <p:oleObj name="Формула" r:id="rId3" imgW="90144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3932238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2214546" y="2643182"/>
          <a:ext cx="504031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Формула" r:id="rId5" imgW="1155600" imgH="241200" progId="Equation.3">
                  <p:embed/>
                </p:oleObj>
              </mc:Choice>
              <mc:Fallback>
                <p:oleObj name="Формула" r:id="rId5" imgW="115560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643182"/>
                        <a:ext cx="5040312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3500430" y="3571876"/>
          <a:ext cx="520541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Формула" r:id="rId7" imgW="1193760" imgH="241200" progId="Equation.3">
                  <p:embed/>
                </p:oleObj>
              </mc:Choice>
              <mc:Fallback>
                <p:oleObj name="Формула" r:id="rId7" imgW="119376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571876"/>
                        <a:ext cx="5205412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8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071538" y="3929066"/>
            <a:ext cx="5072098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57158" y="2786058"/>
            <a:ext cx="428628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1357290" y="1785926"/>
            <a:ext cx="3714776" cy="2193920"/>
          </a:xfrm>
          <a:custGeom>
            <a:avLst/>
            <a:gdLst>
              <a:gd name="connsiteX0" fmla="*/ 0 w 2962275"/>
              <a:gd name="connsiteY0" fmla="*/ 962025 h 2836862"/>
              <a:gd name="connsiteX1" fmla="*/ 752475 w 2962275"/>
              <a:gd name="connsiteY1" fmla="*/ 2676525 h 2836862"/>
              <a:gd name="connsiteX2" fmla="*/ 2962275 w 2962275"/>
              <a:gd name="connsiteY2" fmla="*/ 0 h 283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275" h="2836862">
                <a:moveTo>
                  <a:pt x="0" y="962025"/>
                </a:moveTo>
                <a:cubicBezTo>
                  <a:pt x="129381" y="1899443"/>
                  <a:pt x="258763" y="2836862"/>
                  <a:pt x="752475" y="2676525"/>
                </a:cubicBezTo>
                <a:cubicBezTo>
                  <a:pt x="1246187" y="2516188"/>
                  <a:pt x="2104231" y="1258094"/>
                  <a:pt x="29622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071670" y="2071678"/>
            <a:ext cx="2857520" cy="228601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57554" y="3143248"/>
            <a:ext cx="142876" cy="1428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00298" y="3286124"/>
            <a:ext cx="928694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4"/>
          </p:cNvCxnSpPr>
          <p:nvPr/>
        </p:nvCxnSpPr>
        <p:spPr>
          <a:xfrm rot="5400000">
            <a:off x="3117983" y="3597133"/>
            <a:ext cx="62201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>
            <a:off x="2643174" y="3643314"/>
            <a:ext cx="571504" cy="642942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857884" y="40719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70" y="64291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339271">
            <a:off x="3584630" y="2537595"/>
            <a:ext cx="191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касательная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3214678" y="3929066"/>
          <a:ext cx="42862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Формула" r:id="rId3" imgW="164880" imgH="228600" progId="Equation.3">
                  <p:embed/>
                </p:oleObj>
              </mc:Choice>
              <mc:Fallback>
                <p:oleObj name="Формула" r:id="rId3" imgW="164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929066"/>
                        <a:ext cx="42862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71802" y="335756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107154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угловой коэффициент прямой (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касательной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5000636"/>
            <a:ext cx="8330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 графику функции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с абсциссой         можно провести касательную, непараллельную оси у,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             выражает угловой коэффициент касательной, т.е.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318000" y="88900"/>
          <a:ext cx="45418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Формула" r:id="rId5" imgW="1041120" imgH="228600" progId="Equation.3">
                  <p:embed/>
                </p:oleObj>
              </mc:Choice>
              <mc:Fallback>
                <p:oleObj name="Формула" r:id="rId5" imgW="10411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88900"/>
                        <a:ext cx="4541838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57158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Поскольку                               , то верно равенство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5340350" y="5892800"/>
          <a:ext cx="2286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Формула" r:id="rId7" imgW="812520" imgH="228600" progId="Equation.3">
                  <p:embed/>
                </p:oleObj>
              </mc:Choice>
              <mc:Fallback>
                <p:oleObj name="Формула" r:id="rId7" imgW="81252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5892800"/>
                        <a:ext cx="22860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714480" y="5929330"/>
          <a:ext cx="142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Формула" r:id="rId9" imgW="507960" imgH="203040" progId="Equation.3">
                  <p:embed/>
                </p:oleObj>
              </mc:Choice>
              <mc:Fallback>
                <p:oleObj name="Формула" r:id="rId9" imgW="50796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5929330"/>
                        <a:ext cx="14287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6643688" y="5535613"/>
          <a:ext cx="1857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Формула" r:id="rId11" imgW="660240" imgH="228600" progId="Equation.3">
                  <p:embed/>
                </p:oleObj>
              </mc:Choice>
              <mc:Fallback>
                <p:oleObj name="Формула" r:id="rId11" imgW="66024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5535613"/>
                        <a:ext cx="18573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2500298" y="1500174"/>
          <a:ext cx="20716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Формула" r:id="rId13" imgW="583947" imgH="203112" progId="Equation.3">
                  <p:embed/>
                </p:oleObj>
              </mc:Choice>
              <mc:Fallback>
                <p:oleObj name="Формула" r:id="rId13" imgW="583947" imgH="203112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500174"/>
                        <a:ext cx="2071687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4714876" y="2786058"/>
          <a:ext cx="20193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Формула" r:id="rId15" imgW="672840" imgH="203040" progId="Equation.3">
                  <p:embed/>
                </p:oleObj>
              </mc:Choice>
              <mc:Fallback>
                <p:oleObj name="Формула" r:id="rId15" imgW="672840" imgH="203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786058"/>
                        <a:ext cx="20193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7" name="Object 21"/>
          <p:cNvGraphicFramePr>
            <a:graphicFrameLocks noChangeAspect="1"/>
          </p:cNvGraphicFramePr>
          <p:nvPr/>
        </p:nvGraphicFramePr>
        <p:xfrm>
          <a:off x="730250" y="5545138"/>
          <a:ext cx="754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Формула" r:id="rId17" imgW="431640" imgH="228600" progId="Equation.3">
                  <p:embed/>
                </p:oleObj>
              </mc:Choice>
              <mc:Fallback>
                <p:oleObj name="Формула" r:id="rId17" imgW="43164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545138"/>
                        <a:ext cx="7540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2500298" y="5214950"/>
          <a:ext cx="288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Формула" r:id="rId19" imgW="164880" imgH="228600" progId="Equation.3">
                  <p:embed/>
                </p:oleObj>
              </mc:Choice>
              <mc:Fallback>
                <p:oleObj name="Формула" r:id="rId19" imgW="164880" imgH="228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5214950"/>
                        <a:ext cx="2889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/>
      <p:bldP spid="29" grpId="0"/>
      <p:bldP spid="29" grpId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480" y="92867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785918" y="3357562"/>
            <a:ext cx="48577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43108" y="1714488"/>
            <a:ext cx="3743325" cy="2897188"/>
          </a:xfrm>
          <a:custGeom>
            <a:avLst/>
            <a:gdLst>
              <a:gd name="connsiteX0" fmla="*/ 0 w 3743325"/>
              <a:gd name="connsiteY0" fmla="*/ 2006600 h 2897188"/>
              <a:gd name="connsiteX1" fmla="*/ 828675 w 3743325"/>
              <a:gd name="connsiteY1" fmla="*/ 139700 h 2897188"/>
              <a:gd name="connsiteX2" fmla="*/ 2095500 w 3743325"/>
              <a:gd name="connsiteY2" fmla="*/ 2844800 h 2897188"/>
              <a:gd name="connsiteX3" fmla="*/ 3409950 w 3743325"/>
              <a:gd name="connsiteY3" fmla="*/ 454025 h 2897188"/>
              <a:gd name="connsiteX4" fmla="*/ 3743325 w 3743325"/>
              <a:gd name="connsiteY4" fmla="*/ 282575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325" h="2897188">
                <a:moveTo>
                  <a:pt x="0" y="2006600"/>
                </a:moveTo>
                <a:cubicBezTo>
                  <a:pt x="239712" y="1003300"/>
                  <a:pt x="479425" y="0"/>
                  <a:pt x="828675" y="139700"/>
                </a:cubicBezTo>
                <a:cubicBezTo>
                  <a:pt x="1177925" y="279400"/>
                  <a:pt x="1665288" y="2792413"/>
                  <a:pt x="2095500" y="2844800"/>
                </a:cubicBezTo>
                <a:cubicBezTo>
                  <a:pt x="2525713" y="2897188"/>
                  <a:pt x="3135313" y="881063"/>
                  <a:pt x="3409950" y="454025"/>
                </a:cubicBezTo>
                <a:cubicBezTo>
                  <a:pt x="3684588" y="26988"/>
                  <a:pt x="3713956" y="154781"/>
                  <a:pt x="3743325" y="282575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28728" y="1785926"/>
            <a:ext cx="371477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321835" y="2607463"/>
            <a:ext cx="3500462" cy="171451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1964513" y="2893215"/>
            <a:ext cx="3357586" cy="10001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786050" y="1714488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14876" y="378619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28992" y="3000372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492919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14324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572000" y="2714620"/>
          <a:ext cx="428628" cy="64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3" imgW="152280" imgH="215640" progId="Equation.3">
                  <p:embed/>
                </p:oleObj>
              </mc:Choice>
              <mc:Fallback>
                <p:oleObj name="Формула" r:id="rId3" imgW="1522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4620"/>
                        <a:ext cx="428628" cy="644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2571736" y="3214686"/>
          <a:ext cx="57150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5" imgW="164880" imgH="215640" progId="Equation.3">
                  <p:embed/>
                </p:oleObj>
              </mc:Choice>
              <mc:Fallback>
                <p:oleObj name="Формула" r:id="rId5" imgW="164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214686"/>
                        <a:ext cx="571504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3214678" y="3214686"/>
          <a:ext cx="50006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7" imgW="164880" imgH="228600" progId="Equation.3">
                  <p:embed/>
                </p:oleObj>
              </mc:Choice>
              <mc:Fallback>
                <p:oleObj name="Формула" r:id="rId7" imgW="1648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3214686"/>
                        <a:ext cx="500066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2214545" y="2643183"/>
            <a:ext cx="1428763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4536280" y="3536157"/>
            <a:ext cx="500069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428992" y="3286124"/>
            <a:ext cx="14287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4282" y="214290"/>
            <a:ext cx="420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4876" y="214290"/>
            <a:ext cx="420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5110" y="6000768"/>
            <a:ext cx="905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0°, то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0.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Касательная параллельна оси ОХ.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4810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286512" y="1071546"/>
          <a:ext cx="20161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9" imgW="583920" imgH="203040" progId="Equation.3">
                  <p:embed/>
                </p:oleObj>
              </mc:Choice>
              <mc:Fallback>
                <p:oleObj name="Формула" r:id="rId9" imgW="5839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1071546"/>
                        <a:ext cx="20161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43042" y="928670"/>
            <a:ext cx="5116512" cy="4865688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1821637" y="3393281"/>
            <a:ext cx="4786346" cy="1588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1481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214810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30003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 rot="11628146">
            <a:off x="3588238" y="460069"/>
            <a:ext cx="4298821" cy="3651894"/>
          </a:xfrm>
          <a:prstGeom prst="arc">
            <a:avLst>
              <a:gd name="adj1" fmla="val 16200000"/>
              <a:gd name="adj2" fmla="val 28213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857356" y="2000240"/>
            <a:ext cx="3857652" cy="2000264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643306" y="2857496"/>
            <a:ext cx="214314" cy="2143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43372" y="3714752"/>
            <a:ext cx="142876" cy="11715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286116" y="2071678"/>
            <a:ext cx="142876" cy="11715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2534137" y="2945615"/>
            <a:ext cx="1625917" cy="209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3" idx="2"/>
          </p:cNvCxnSpPr>
          <p:nvPr/>
        </p:nvCxnSpPr>
        <p:spPr>
          <a:xfrm flipV="1">
            <a:off x="3357554" y="3773331"/>
            <a:ext cx="785818" cy="128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57488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3071802" y="2143116"/>
            <a:ext cx="214314" cy="164307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Левая фигурная скобка 53"/>
          <p:cNvSpPr/>
          <p:nvPr/>
        </p:nvSpPr>
        <p:spPr>
          <a:xfrm rot="16200000">
            <a:off x="3679025" y="3679033"/>
            <a:ext cx="214314" cy="57150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643306" y="41433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Дуга 58"/>
          <p:cNvSpPr/>
          <p:nvPr/>
        </p:nvSpPr>
        <p:spPr>
          <a:xfrm rot="14748305">
            <a:off x="3998623" y="3505417"/>
            <a:ext cx="428628" cy="50006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4746082">
            <a:off x="3816394" y="3048391"/>
            <a:ext cx="428628" cy="500066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28992" y="3071810"/>
          <a:ext cx="357190" cy="28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071810"/>
                        <a:ext cx="357190" cy="282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643306" y="3500438"/>
          <a:ext cx="3571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5" imgW="152280" imgH="139680" progId="Equation.3">
                  <p:embed/>
                </p:oleObj>
              </mc:Choice>
              <mc:Fallback>
                <p:oleObj name="Формула" r:id="rId5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500438"/>
                        <a:ext cx="357188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14282" y="214290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29256" y="357166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касательная  к этому графику, проведённая в точке с абсциссой -1. Найдите значение производной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-1.</a:t>
            </a:r>
          </a:p>
          <a:p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процесс 64">
            <a:hlinkClick r:id="rId7" action="ppaction://hlinksldjump"/>
          </p:cNvPr>
          <p:cNvSpPr/>
          <p:nvPr/>
        </p:nvSpPr>
        <p:spPr>
          <a:xfrm>
            <a:off x="6858016" y="5357826"/>
            <a:ext cx="207170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87363" y="5857875"/>
          <a:ext cx="24542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8" imgW="812520" imgH="228600" progId="Equation.3">
                  <p:embed/>
                </p:oleObj>
              </mc:Choice>
              <mc:Fallback>
                <p:oleObj name="Формула" r:id="rId8" imgW="81252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5857875"/>
                        <a:ext cx="245427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786182" y="5643578"/>
          <a:ext cx="1609725" cy="107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10" imgW="533160" imgH="393480" progId="Equation.3">
                  <p:embed/>
                </p:oleObj>
              </mc:Choice>
              <mc:Fallback>
                <p:oleObj name="Формула" r:id="rId10" imgW="53316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643578"/>
                        <a:ext cx="1609725" cy="1071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72198" y="5857892"/>
          <a:ext cx="22225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12" imgW="736560" imgH="228600" progId="Equation.3">
                  <p:embed/>
                </p:oleObj>
              </mc:Choice>
              <mc:Fallback>
                <p:oleObj name="Формула" r:id="rId12" imgW="7365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5857892"/>
                        <a:ext cx="22225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Овал 63"/>
          <p:cNvSpPr/>
          <p:nvPr/>
        </p:nvSpPr>
        <p:spPr>
          <a:xfrm>
            <a:off x="2857488" y="128586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429124" y="442913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357291" y="3000372"/>
            <a:ext cx="3143273" cy="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28926" y="4536290"/>
            <a:ext cx="1643074" cy="3571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Дуга 74"/>
          <p:cNvSpPr/>
          <p:nvPr/>
        </p:nvSpPr>
        <p:spPr>
          <a:xfrm rot="14748305">
            <a:off x="4360721" y="4059057"/>
            <a:ext cx="576834" cy="693132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фигурная скобка 62"/>
          <p:cNvSpPr/>
          <p:nvPr/>
        </p:nvSpPr>
        <p:spPr>
          <a:xfrm>
            <a:off x="2500298" y="1428736"/>
            <a:ext cx="298323" cy="3143272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фигурная скобка 66"/>
          <p:cNvSpPr/>
          <p:nvPr/>
        </p:nvSpPr>
        <p:spPr>
          <a:xfrm rot="16200000">
            <a:off x="3679025" y="4036222"/>
            <a:ext cx="285753" cy="1643076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643306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0232" y="27860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429256" y="3714752"/>
          <a:ext cx="3603626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14" imgW="1193760" imgH="203040" progId="Equation.3">
                  <p:embed/>
                </p:oleObj>
              </mc:Choice>
              <mc:Fallback>
                <p:oleObj name="Формула" r:id="rId14" imgW="119376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714752"/>
                        <a:ext cx="3603626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2" grpId="0"/>
      <p:bldP spid="53" grpId="0" animBg="1"/>
      <p:bldP spid="54" grpId="0" animBg="1"/>
      <p:bldP spid="55" grpId="0"/>
      <p:bldP spid="59" grpId="0" animBg="1"/>
      <p:bldP spid="60" grpId="0" animBg="1"/>
      <p:bldP spid="62" grpId="0"/>
      <p:bldP spid="64" grpId="0" animBg="1"/>
      <p:bldP spid="66" grpId="0" animBg="1"/>
      <p:bldP spid="75" grpId="1" animBg="1"/>
      <p:bldP spid="63" grpId="0" animBg="1"/>
      <p:bldP spid="67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4388"/>
          <a:stretch>
            <a:fillRect/>
          </a:stretch>
        </p:blipFill>
        <p:spPr bwMode="auto">
          <a:xfrm>
            <a:off x="642910" y="78579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5400000">
            <a:off x="3250397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564357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0760" y="4572008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81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57620" y="3786190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6314" y="4714884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564357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00760" y="4572008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№4.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71538" y="2857496"/>
            <a:ext cx="7072362" cy="3500462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8596" y="2500306"/>
          <a:ext cx="21034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500306"/>
                        <a:ext cx="21034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158" y="85723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9" name="Блок-схема: процесс 38">
            <a:hlinkClick r:id="rId5" action="ppaction://hlinksldjump"/>
          </p:cNvPr>
          <p:cNvSpPr/>
          <p:nvPr/>
        </p:nvSpPr>
        <p:spPr>
          <a:xfrm>
            <a:off x="6715140" y="6286520"/>
            <a:ext cx="207170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Формула" r:id="rId6" imgW="596880" imgH="203040" progId="Equation.3">
                  <p:embed/>
                </p:oleObj>
              </mc:Choice>
              <mc:Fallback>
                <p:oleObj name="Формула" r:id="rId6" imgW="5968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5286375"/>
                        <a:ext cx="205898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1538" y="3929066"/>
            <a:ext cx="728667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58016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71474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64317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1441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00102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57158" y="6000768"/>
            <a:ext cx="213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1494</TotalTime>
  <Words>669</Words>
  <Application>Microsoft Office PowerPoint</Application>
  <PresentationFormat>Экран (4:3)</PresentationFormat>
  <Paragraphs>228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Calibri</vt:lpstr>
      <vt:lpstr>Cambria</vt:lpstr>
      <vt:lpstr>Franklin Gothic Book</vt:lpstr>
      <vt:lpstr>Georgia</vt:lpstr>
      <vt:lpstr>Perpetua</vt:lpstr>
      <vt:lpstr>Times New Roman</vt:lpstr>
      <vt:lpstr>Wingdings 2</vt:lpstr>
      <vt:lpstr>Справедливость</vt:lpstr>
      <vt:lpstr>Формула</vt:lpstr>
      <vt:lpstr>Геометрический смысл производной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 PC</cp:lastModifiedBy>
  <cp:revision>160</cp:revision>
  <dcterms:created xsi:type="dcterms:W3CDTF">2010-02-22T13:18:29Z</dcterms:created>
  <dcterms:modified xsi:type="dcterms:W3CDTF">2018-06-20T17:13:36Z</dcterms:modified>
</cp:coreProperties>
</file>